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slides/slide12.xml" ContentType="application/vnd.openxmlformats-officedocument.presentationml.slide+xml"/>
  <Override PartName="/ppt/presentation.xml" ContentType="application/vnd.openxmlformats-officedocument.presentationml.presentation.main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Masters/slideMaster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Layouts/slideLayout38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8" r:id="rId1"/>
    <p:sldMasterId id="2147483758" r:id="rId2"/>
    <p:sldMasterId id="2147483818" r:id="rId3"/>
    <p:sldMasterId id="2147483961" r:id="rId4"/>
  </p:sldMasterIdLst>
  <p:notesMasterIdLst>
    <p:notesMasterId r:id="rId17"/>
  </p:notesMasterIdLst>
  <p:sldIdLst>
    <p:sldId id="328" r:id="rId5"/>
    <p:sldId id="334" r:id="rId6"/>
    <p:sldId id="335" r:id="rId7"/>
    <p:sldId id="336" r:id="rId8"/>
    <p:sldId id="344" r:id="rId9"/>
    <p:sldId id="337" r:id="rId10"/>
    <p:sldId id="338" r:id="rId11"/>
    <p:sldId id="339" r:id="rId12"/>
    <p:sldId id="340" r:id="rId13"/>
    <p:sldId id="341" r:id="rId14"/>
    <p:sldId id="342" r:id="rId15"/>
    <p:sldId id="343" r:id="rId16"/>
  </p:sldIdLst>
  <p:sldSz cx="12192000" cy="6858000"/>
  <p:notesSz cx="6858000" cy="9144000"/>
  <p:embeddedFontLst>
    <p:embeddedFont>
      <p:font typeface="Trebuchet MS" panose="020B0603020202020204" pitchFamily="34" charset="0"/>
      <p:regular r:id="rId18"/>
      <p:bold r:id="rId19"/>
      <p:italic r:id="rId20"/>
      <p:boldItalic r:id="rId21"/>
    </p:embeddedFont>
    <p:embeddedFont>
      <p:font typeface="Tw Cen MT" panose="020B0602020104020603" pitchFamily="34" charset="0"/>
      <p:regular r:id="rId22"/>
      <p:bold r:id="rId23"/>
      <p:italic r:id="rId24"/>
      <p:boldItalic r:id="rId25"/>
    </p:embeddedFont>
    <p:embeddedFont>
      <p:font typeface="Product Sans Black" panose="020B0A03030502040203" charset="0"/>
      <p:bold r:id="rId26"/>
      <p:boldItalic r:id="rId27"/>
    </p:embeddedFont>
    <p:embeddedFont>
      <p:font typeface="宋体" panose="02010600030101010101" pitchFamily="2" charset="-122"/>
      <p:regular r:id="rId28"/>
    </p:embeddedFont>
    <p:embeddedFont>
      <p:font typeface="Calibri Light" panose="020F0302020204030204" pitchFamily="34" charset="0"/>
      <p:regular r:id="rId29"/>
      <p:italic r:id="rId30"/>
    </p:embeddedFont>
    <p:embeddedFont>
      <p:font typeface="Bahnschrift SemiBold" panose="020B0502040204020203" pitchFamily="34" charset="0"/>
      <p:bold r:id="rId31"/>
    </p:embeddedFont>
    <p:embeddedFont>
      <p:font typeface="Garamond" panose="02020404030301010803" pitchFamily="18" charset="0"/>
      <p:regular r:id="rId32"/>
      <p:bold r:id="rId33"/>
      <p:italic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Product Sans Medium" panose="020B0503030502040203" charset="0"/>
      <p:regular r:id="rId39"/>
      <p:italic r:id="rId40"/>
    </p:embeddedFont>
  </p:embeddedFontLst>
  <p:custDataLst>
    <p:tags r:id="rId4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99"/>
    <a:srgbClr val="FF0066"/>
    <a:srgbClr val="CC9900"/>
    <a:srgbClr val="00FFFF"/>
    <a:srgbClr val="00FF00"/>
    <a:srgbClr val="CC3399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47" autoAdjust="0"/>
    <p:restoredTop sz="0"/>
  </p:normalViewPr>
  <p:slideViewPr>
    <p:cSldViewPr>
      <p:cViewPr varScale="1">
        <p:scale>
          <a:sx n="86" d="100"/>
          <a:sy n="86" d="100"/>
        </p:scale>
        <p:origin x="13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presProps" Target="presProps.xml"/><Relationship Id="rId47" Type="http://schemas.openxmlformats.org/officeDocument/2006/relationships/customXml" Target="../customXml/item2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font" Target="fonts/font23.fntdata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viewProps" Target="viewProps.xml"/><Relationship Id="rId48" Type="http://schemas.openxmlformats.org/officeDocument/2006/relationships/customXml" Target="../customXml/item3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Relationship Id="rId46" Type="http://schemas.openxmlformats.org/officeDocument/2006/relationships/customXml" Target="../customXml/item1.xml"/><Relationship Id="rId20" Type="http://schemas.openxmlformats.org/officeDocument/2006/relationships/font" Target="fonts/font3.fntdata"/><Relationship Id="rId41" Type="http://schemas.openxmlformats.org/officeDocument/2006/relationships/tags" Target="tags/tag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jpeg>
</file>

<file path=ppt/media/image21.jpg>
</file>

<file path=ppt/media/image22.jpeg>
</file>

<file path=ppt/media/image23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/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/>
            <a:lvl1pPr algn="r">
              <a:defRPr sz="1200"/>
            </a:lvl1pPr>
          </a:lstStyle>
          <a:p>
            <a:fld id="{688D8800-4BFF-4416-9148-C9E6947F365D}" type="datetimeFigureOut">
              <a:rPr lang="zh-CN" altLang="en-US" smtClean="0"/>
              <a:pPr/>
              <a:t>2021/10/5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/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/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/>
            <a:lvl1pPr algn="r">
              <a:defRPr sz="1200"/>
            </a:lvl1pPr>
          </a:lstStyle>
          <a:p>
            <a:fld id="{CA1609EA-4ED7-458E-841A-D6436E22768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1877096"/>
      </p:ext>
    </p:extLst>
  </p:cSld>
  <p:clrMap bg1="lt1" tx1="dk1" bg2="lt2" tx2="dk2" accent1="accent1" accent2="accent2" accent3="accent3" accent4="accent4" accent5="accent5" accent6="accent6" hlink="hlink" folHlink="folHlink"/>
  <p:notesStyle>
    <a:defPPr/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defPPr/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defPPr/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8AEB0D51-F4ED-4FA9-A07F-3061B67B5740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00B6B40-C6E6-4758-B354-FCB891E1A6F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606714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8AEB0D51-F4ED-4FA9-A07F-3061B67B5740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00B6B40-C6E6-4758-B354-FCB891E1A6F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82099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defPPr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8AEB0D51-F4ED-4FA9-A07F-3061B67B5740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00B6B40-C6E6-4758-B354-FCB891E1A6F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759191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6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>
            <a:defPPr/>
          </a:lstStyle>
          <a:p>
            <a:fld id="{3178AA19-4ABE-4AFF-9FB8-E596D0CE5973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>
            <a:defPPr/>
          </a:lstStyle>
          <a:p>
            <a:fld id="{6D1EF0B6-2151-4039-A6A5-C1D051EAB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009889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3178AA19-4ABE-4AFF-9FB8-E596D0CE5973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6D1EF0B6-2151-4039-A6A5-C1D051EAB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87101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3178AA19-4ABE-4AFF-9FB8-E596D0CE5973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6D1EF0B6-2151-4039-A6A5-C1D051EAB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447917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3178AA19-4ABE-4AFF-9FB8-E596D0CE5973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6D1EF0B6-2151-4039-A6A5-C1D051EAB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710480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>
            <a:defPPr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defPPr/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defPPr/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3178AA19-4ABE-4AFF-9FB8-E596D0CE5973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6D1EF0B6-2151-4039-A6A5-C1D051EAB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616660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3178AA19-4ABE-4AFF-9FB8-E596D0CE5973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6D1EF0B6-2151-4039-A6A5-C1D051EAB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829381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3178AA19-4ABE-4AFF-9FB8-E596D0CE5973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6D1EF0B6-2151-4039-A6A5-C1D051EAB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849878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defPPr/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defPPr/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3178AA19-4ABE-4AFF-9FB8-E596D0CE5973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6D1EF0B6-2151-4039-A6A5-C1D051EAB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672364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8AEB0D51-F4ED-4FA9-A07F-3061B67B5740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00B6B40-C6E6-4758-B354-FCB891E1A6F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514949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defPPr/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defPPr/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defPPr/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3178AA19-4ABE-4AFF-9FB8-E596D0CE5973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6D1EF0B6-2151-4039-A6A5-C1D051EAB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007243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3178AA19-4ABE-4AFF-9FB8-E596D0CE5973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6D1EF0B6-2151-4039-A6A5-C1D051EAB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064771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3178AA19-4ABE-4AFF-9FB8-E596D0CE5973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6D1EF0B6-2151-4039-A6A5-C1D051EAB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182255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3178AA19-4ABE-4AFF-9FB8-E596D0CE5973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6D1EF0B6-2151-4039-A6A5-C1D051EABA8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spcBef>
                <a:spcPct val="0"/>
              </a:spcBef>
              <a:buNone/>
              <a:defRPr sz="3200" b="0" kern="1200" cap="all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spcBef>
                <a:spcPct val="0"/>
              </a:spcBef>
              <a:buNone/>
              <a:defRPr sz="3200" b="0" kern="1200" cap="all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732878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3178AA19-4ABE-4AFF-9FB8-E596D0CE5973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6D1EF0B6-2151-4039-A6A5-C1D051EAB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918745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>
            <a:defPPr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defPPr/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defPPr/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defPPr/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3178AA19-4ABE-4AFF-9FB8-E596D0CE5973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6D1EF0B6-2151-4039-A6A5-C1D051EAB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814249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>
            <a:defPPr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defPPr/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defPPr/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defPPr/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3178AA19-4ABE-4AFF-9FB8-E596D0CE5973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6D1EF0B6-2151-4039-A6A5-C1D051EAB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648414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3178AA19-4ABE-4AFF-9FB8-E596D0CE5973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6D1EF0B6-2151-4039-A6A5-C1D051EAB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153067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>
            <a:defPPr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3178AA19-4ABE-4AFF-9FB8-E596D0CE5973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6D1EF0B6-2151-4039-A6A5-C1D051EAB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35774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defPPr/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>
            <a:defPPr/>
          </a:lstStyle>
          <a:p>
            <a:fld id="{92EA7FF2-1ADA-4C38-AEE8-77B5DBADCEB4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>
            <a:defPPr/>
          </a:lstStyle>
          <a:p>
            <a:fld id="{5979D112-5262-42F5-8E27-49A07CACEDE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817592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defPPr/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defPPr/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8AEB0D51-F4ED-4FA9-A07F-3061B67B5740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00B6B40-C6E6-4758-B354-FCB891E1A6F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073997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92EA7FF2-1ADA-4C38-AEE8-77B5DBADCEB4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979D112-5262-42F5-8E27-49A07CACEDE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819405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92EA7FF2-1ADA-4C38-AEE8-77B5DBADCEB4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979D112-5262-42F5-8E27-49A07CACEDE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4393869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92EA7FF2-1ADA-4C38-AEE8-77B5DBADCEB4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979D112-5262-42F5-8E27-49A07CACEDE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404624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defPPr/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defPPr/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92EA7FF2-1ADA-4C38-AEE8-77B5DBADCEB4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979D112-5262-42F5-8E27-49A07CACEDE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3963008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92EA7FF2-1ADA-4C38-AEE8-77B5DBADCEB4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979D112-5262-42F5-8E27-49A07CACEDE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4140296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92EA7FF2-1ADA-4C38-AEE8-77B5DBADCEB4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979D112-5262-42F5-8E27-49A07CACEDE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756109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92EA7FF2-1ADA-4C38-AEE8-77B5DBADCEB4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979D112-5262-42F5-8E27-49A07CACEDE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179954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92EA7FF2-1ADA-4C38-AEE8-77B5DBADCEB4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979D112-5262-42F5-8E27-49A07CACEDE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225954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92EA7FF2-1ADA-4C38-AEE8-77B5DBADCEB4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979D112-5262-42F5-8E27-49A07CACEDE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076380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92EA7FF2-1ADA-4C38-AEE8-77B5DBADCEB4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979D112-5262-42F5-8E27-49A07CACEDE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0878816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8AEB0D51-F4ED-4FA9-A07F-3061B67B5740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00B6B40-C6E6-4758-B354-FCB891E1A6F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944498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92EA7FF2-1ADA-4C38-AEE8-77B5DBADCEB4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979D112-5262-42F5-8E27-49A07CACED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112145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92EA7FF2-1ADA-4C38-AEE8-77B5DBADCEB4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979D112-5262-42F5-8E27-49A07CACEDE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431281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ct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92EA7FF2-1ADA-4C38-AEE8-77B5DBADCEB4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979D112-5262-42F5-8E27-49A07CACED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7657643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ct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92EA7FF2-1ADA-4C38-AEE8-77B5DBADCEB4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979D112-5262-42F5-8E27-49A07CACEDE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6224268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92EA7FF2-1ADA-4C38-AEE8-77B5DBADCEB4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979D112-5262-42F5-8E27-49A07CACEDE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4115321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>
            <a:defPPr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92EA7FF2-1ADA-4C38-AEE8-77B5DBADCEB4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979D112-5262-42F5-8E27-49A07CACEDE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5095020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462B-8239-4048-A32C-56C23A260779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37C1-5362-44E6-AE4D-E547F0B7F4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59881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462B-8239-4048-A32C-56C23A260779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37C1-5362-44E6-AE4D-E547F0B7F4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29618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462B-8239-4048-A32C-56C23A260779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37C1-5362-44E6-AE4D-E547F0B7F4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2719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462B-8239-4048-A32C-56C23A260779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37C1-5362-44E6-AE4D-E547F0B7F4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102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defPPr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defPPr/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defPPr/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8AEB0D51-F4ED-4FA9-A07F-3061B67B5740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00B6B40-C6E6-4758-B354-FCB891E1A6F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479762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462B-8239-4048-A32C-56C23A260779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37C1-5362-44E6-AE4D-E547F0B7F4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82579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462B-8239-4048-A32C-56C23A260779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37C1-5362-44E6-AE4D-E547F0B7F4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58975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462B-8239-4048-A32C-56C23A260779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37C1-5362-44E6-AE4D-E547F0B7F4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06143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462B-8239-4048-A32C-56C23A260779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37C1-5362-44E6-AE4D-E547F0B7F4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43963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462B-8239-4048-A32C-56C23A260779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37C1-5362-44E6-AE4D-E547F0B7F4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52497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462B-8239-4048-A32C-56C23A260779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37C1-5362-44E6-AE4D-E547F0B7F4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32188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462B-8239-4048-A32C-56C23A260779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37C1-5362-44E6-AE4D-E547F0B7F4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85652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271392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1EC61D3F-34E9-4F9D-84A2-72367D9F9A68}" type="datetimeFigureOut">
              <a:rPr lang="zh-CN" altLang="en-US" smtClean="0"/>
              <a:pPr/>
              <a:t>2021/10/5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4254DC01-BD11-43BE-8FE9-19C0CFD26E47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838202" y="255122"/>
            <a:ext cx="10515598" cy="5817709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/>
                </a:solidFill>
              </a:defRPr>
            </a:lvl1pPr>
            <a:lvl2pPr marL="393700" indent="0">
              <a:buFontTx/>
              <a:buNone/>
              <a:defRPr sz="2000">
                <a:solidFill>
                  <a:schemeClr val="tx1"/>
                </a:solidFill>
              </a:defRPr>
            </a:lvl2pPr>
            <a:lvl3pPr marL="661035" indent="0">
              <a:buFontTx/>
              <a:buNone/>
              <a:defRPr sz="1800">
                <a:solidFill>
                  <a:schemeClr val="tx1"/>
                </a:solidFill>
              </a:defRPr>
            </a:lvl3pPr>
            <a:lvl4pPr marL="851535" indent="0">
              <a:buFontTx/>
              <a:buNone/>
              <a:defRPr sz="1800">
                <a:solidFill>
                  <a:schemeClr val="tx1"/>
                </a:solidFill>
              </a:defRPr>
            </a:lvl4pPr>
            <a:lvl5pPr marL="1054735" indent="0">
              <a:buFontTx/>
              <a:buNone/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1EC61D3F-34E9-4F9D-84A2-72367D9F9A68}" type="datetimeFigureOut">
              <a:rPr lang="zh-CN" altLang="en-US" smtClean="0"/>
              <a:pPr/>
              <a:t>2021/10/5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4254DC01-BD11-43BE-8FE9-19C0CFD26E47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838202" y="255122"/>
            <a:ext cx="10515598" cy="5817709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/>
                </a:solidFill>
              </a:defRPr>
            </a:lvl1pPr>
            <a:lvl2pPr marL="393700" indent="0">
              <a:buFontTx/>
              <a:buNone/>
              <a:defRPr sz="2000">
                <a:solidFill>
                  <a:schemeClr val="tx1"/>
                </a:solidFill>
              </a:defRPr>
            </a:lvl2pPr>
            <a:lvl3pPr marL="661035" indent="0">
              <a:buFontTx/>
              <a:buNone/>
              <a:defRPr sz="1800">
                <a:solidFill>
                  <a:schemeClr val="tx1"/>
                </a:solidFill>
              </a:defRPr>
            </a:lvl3pPr>
            <a:lvl4pPr marL="851535" indent="0">
              <a:buFontTx/>
              <a:buNone/>
              <a:defRPr sz="1800">
                <a:solidFill>
                  <a:schemeClr val="tx1"/>
                </a:solidFill>
              </a:defRPr>
            </a:lvl4pPr>
            <a:lvl5pPr marL="1054735" indent="0">
              <a:buFontTx/>
              <a:buNone/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8AEB0D51-F4ED-4FA9-A07F-3061B67B5740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00B6B40-C6E6-4758-B354-FCB891E1A6F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924901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8AEB0D51-F4ED-4FA9-A07F-3061B67B5740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00B6B40-C6E6-4758-B354-FCB891E1A6F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451530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defPPr/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defPPr/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defPPr/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8AEB0D51-F4ED-4FA9-A07F-3061B67B5740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00B6B40-C6E6-4758-B354-FCB891E1A6F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584680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defPPr/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defPPr/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defPPr/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/>
          </a:lstStyle>
          <a:p>
            <a:fld id="{8AEB0D51-F4ED-4FA9-A07F-3061B67B5740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/>
          </a:lstStyle>
          <a:p>
            <a:fld id="{500B6B40-C6E6-4758-B354-FCB891E1A6F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60217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20" Type="http://schemas.openxmlformats.org/officeDocument/2006/relationships/image" Target="../media/image6.png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8.xml"/><Relationship Id="rId19" Type="http://schemas.openxmlformats.org/officeDocument/2006/relationships/image" Target="../media/image5.png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AEB0D51-F4ED-4FA9-A07F-3061B67B5740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0B6B40-C6E6-4758-B354-FCB891E1A6F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2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 flipH="1"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</a:ln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wp="http://schemas.openxmlformats.org/drawingml/2006/wordprocessingDrawing" xmlns:w="http://schemas.openxmlformats.org/wordprocessingml/2006/main" xmlns:m="http://schemas.openxmlformats.org/officeDocument/2006/math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dirty="0"/>
              </a:p>
            </p:txBody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/>
          </a:lstStyle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178AA19-4ABE-4AFF-9FB8-E596D0CE5973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50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D1EF0B6-2151-4039-A6A5-C1D051EAB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4513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  <p:sldLayoutId id="2147483753" r:id="rId13"/>
    <p:sldLayoutId id="2147483754" r:id="rId14"/>
    <p:sldLayoutId id="2147483755" r:id="rId15"/>
    <p:sldLayoutId id="2147483756" r:id="rId16"/>
    <p:sldLayoutId id="2147483757" r:id="rId17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itchFamily="3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itchFamily="3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itchFamily="3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itchFamily="34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itchFamily="34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itchFamily="34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itchFamily="34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itchFamily="34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itchFamily="34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defPPr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EA7FF2-1ADA-4C38-AEE8-77B5DBADCEB4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979D112-5262-42F5-8E27-49A07CACEDE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532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813" r:id="rId13"/>
    <p:sldLayoutId id="2147483814" r:id="rId14"/>
    <p:sldLayoutId id="2147483815" r:id="rId15"/>
    <p:sldLayoutId id="2147483816" r:id="rId16"/>
    <p:sldLayoutId id="2147483817" r:id="rId17"/>
  </p:sldLayoutIdLst>
  <p:transition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 pitchFamily="34" charset="0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 pitchFamily="34" charset="0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 pitchFamily="34" charset="0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 pitchFamily="34" charset="0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 pitchFamily="34" charset="0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 pitchFamily="34" charset="0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 pitchFamily="34" charset="0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 pitchFamily="34" charset="0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 pitchFamily="34" charset="0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EB0D51-F4ED-4FA9-A07F-3061B67B5740}" type="datetimeFigureOut">
              <a:rPr lang="en-US" smtClean="0"/>
              <a:pPr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0B6B40-C6E6-4758-B354-FCB891E1A6F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669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3963" r:id="rId2"/>
    <p:sldLayoutId id="2147483964" r:id="rId3"/>
    <p:sldLayoutId id="2147483965" r:id="rId4"/>
    <p:sldLayoutId id="2147483966" r:id="rId5"/>
    <p:sldLayoutId id="2147483967" r:id="rId6"/>
    <p:sldLayoutId id="2147483968" r:id="rId7"/>
    <p:sldLayoutId id="2147483969" r:id="rId8"/>
    <p:sldLayoutId id="2147483970" r:id="rId9"/>
    <p:sldLayoutId id="2147483971" r:id="rId10"/>
    <p:sldLayoutId id="2147483972" r:id="rId11"/>
    <p:sldLayoutId id="2147483973" r:id="rId12"/>
    <p:sldLayoutId id="2147483704" r:id="rId13"/>
    <p:sldLayoutId id="214748371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5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7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2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5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5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5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9A10AAB-825B-49E9-B745-D553FD7298B1}"/>
              </a:ext>
            </a:extLst>
          </p:cNvPr>
          <p:cNvSpPr txBox="1"/>
          <p:nvPr/>
        </p:nvSpPr>
        <p:spPr>
          <a:xfrm>
            <a:off x="2402074" y="476672"/>
            <a:ext cx="7315841" cy="1298377"/>
          </a:xfrm>
          <a:prstGeom prst="roundRect">
            <a:avLst>
              <a:gd name="adj" fmla="val 50000"/>
            </a:avLst>
          </a:prstGeom>
          <a:noFill/>
          <a:ln>
            <a:solidFill>
              <a:srgbClr val="FF3399"/>
            </a:solidFill>
          </a:ln>
          <a:effectLst>
            <a:outerShdw blurRad="850900" algn="t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00B0F0"/>
                </a:solidFill>
                <a:latin typeface="Product Sans Black" panose="020B0A03030502040203" pitchFamily="34" charset="0"/>
              </a:rPr>
              <a:t>Py</a:t>
            </a:r>
            <a:r>
              <a:rPr lang="en-US" sz="5400" dirty="0">
                <a:solidFill>
                  <a:srgbClr val="FFFF00"/>
                </a:solidFill>
                <a:latin typeface="Product Sans Black" panose="020B0A03030502040203" pitchFamily="34" charset="0"/>
              </a:rPr>
              <a:t>thon</a:t>
            </a:r>
            <a:r>
              <a:rPr 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Product Sans Black" panose="020B0A03030502040203" pitchFamily="34" charset="0"/>
              </a:rPr>
              <a:t>_</a:t>
            </a:r>
            <a:r>
              <a:rPr lang="en-US" sz="5400" dirty="0">
                <a:ln>
                  <a:solidFill>
                    <a:srgbClr val="00B0F0"/>
                  </a:solidFill>
                </a:ln>
                <a:solidFill>
                  <a:schemeClr val="bg1"/>
                </a:solidFill>
                <a:latin typeface="Product Sans Black" panose="020B0A03030502040203" pitchFamily="34" charset="0"/>
              </a:rPr>
              <a:t>Chat</a:t>
            </a:r>
            <a:r>
              <a:rPr lang="en-US" sz="5400" dirty="0">
                <a:ln>
                  <a:solidFill>
                    <a:srgbClr val="FFFF00"/>
                  </a:solidFill>
                </a:ln>
                <a:solidFill>
                  <a:schemeClr val="bg1"/>
                </a:solidFill>
                <a:latin typeface="Product Sans Black" panose="020B0A03030502040203" pitchFamily="34" charset="0"/>
              </a:rPr>
              <a:t>bot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848939B3-2738-4E97-8B32-79717CF1A459}"/>
              </a:ext>
            </a:extLst>
          </p:cNvPr>
          <p:cNvSpPr txBox="1"/>
          <p:nvPr/>
        </p:nvSpPr>
        <p:spPr>
          <a:xfrm>
            <a:off x="767408" y="5521116"/>
            <a:ext cx="22172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kern="1400" dirty="0">
                <a:solidFill>
                  <a:srgbClr val="30FCF1"/>
                </a:solidFill>
                <a:latin typeface="Product Sans Black" panose="020B0A03030502040203" pitchFamily="34" charset="0"/>
              </a:rPr>
              <a:t>Team 26</a:t>
            </a:r>
            <a:endParaRPr lang="en-US" sz="3200" kern="1400" dirty="0">
              <a:solidFill>
                <a:srgbClr val="00FFFF"/>
              </a:solidFill>
              <a:latin typeface="Product Sans Black" panose="020B0A03030502040203" pitchFamily="34" charset="0"/>
            </a:endParaRPr>
          </a:p>
        </p:txBody>
      </p:sp>
      <p:pic>
        <p:nvPicPr>
          <p:cNvPr id="1030" name="Picture 6" descr="File:Python-logo-notext.svg - Wikimedia Common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3314" y="3068960"/>
            <a:ext cx="1438044" cy="1438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utoShape 10" descr="Chatbot PNG - chatbot-eliza. - CleanPNG / Kiss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6638856" y="3247922"/>
            <a:ext cx="1617384" cy="1118930"/>
          </a:xfrm>
          <a:prstGeom prst="round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 flipH="1" flipV="1">
            <a:off x="6886232" y="2707476"/>
            <a:ext cx="575584" cy="540446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7461816" y="2707476"/>
            <a:ext cx="578400" cy="540447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6749927" y="2565685"/>
            <a:ext cx="249232" cy="216024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7910928" y="2565685"/>
            <a:ext cx="249232" cy="216024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7608694" y="3498111"/>
            <a:ext cx="249232" cy="216024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6999159" y="3498111"/>
            <a:ext cx="249232" cy="216024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7210380" y="3900639"/>
            <a:ext cx="398314" cy="27971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7123775" y="3900639"/>
            <a:ext cx="627241" cy="13985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8218229" y="3615180"/>
            <a:ext cx="254035" cy="425314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6389624" y="3615180"/>
            <a:ext cx="254686" cy="425314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848939B3-2738-4E97-8B32-79717CF1A459}"/>
              </a:ext>
            </a:extLst>
          </p:cNvPr>
          <p:cNvSpPr txBox="1"/>
          <p:nvPr/>
        </p:nvSpPr>
        <p:spPr>
          <a:xfrm>
            <a:off x="8256240" y="5336450"/>
            <a:ext cx="337069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kern="1400" dirty="0">
                <a:solidFill>
                  <a:srgbClr val="FFFF00"/>
                </a:solidFill>
                <a:latin typeface="Product Sans Black" panose="020B0A03030502040203" pitchFamily="34" charset="0"/>
              </a:rPr>
              <a:t>Guided by  </a:t>
            </a:r>
            <a:r>
              <a:rPr lang="en-US" sz="3600" kern="1400" dirty="0">
                <a:solidFill>
                  <a:srgbClr val="00FF00"/>
                </a:solidFill>
                <a:latin typeface="Product Sans Black" panose="020B0A03030502040203" pitchFamily="34" charset="0"/>
              </a:rPr>
              <a:t>Dr.S.Suthir Sir</a:t>
            </a:r>
          </a:p>
        </p:txBody>
      </p:sp>
    </p:spTree>
    <p:extLst>
      <p:ext uri="{BB962C8B-B14F-4D97-AF65-F5344CB8AC3E}">
        <p14:creationId xmlns:p14="http://schemas.microsoft.com/office/powerpoint/2010/main" val="2000670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A2865380-5FCC-45A6-9DA9-A2F4C836F23C}"/>
              </a:ext>
            </a:extLst>
          </p:cNvPr>
          <p:cNvSpPr txBox="1"/>
          <p:nvPr/>
        </p:nvSpPr>
        <p:spPr>
          <a:xfrm>
            <a:off x="1271464" y="620688"/>
            <a:ext cx="9937104" cy="995422"/>
          </a:xfrm>
          <a:prstGeom prst="roundRect">
            <a:avLst>
              <a:gd name="adj" fmla="val 50000"/>
            </a:avLst>
          </a:prstGeom>
          <a:noFill/>
          <a:ln>
            <a:solidFill>
              <a:srgbClr val="CC339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n w="19050">
                  <a:solidFill>
                    <a:srgbClr val="CC9900"/>
                  </a:solidFill>
                  <a:prstDash val="solid"/>
                </a:ln>
                <a:solidFill>
                  <a:schemeClr val="bg1"/>
                </a:solidFill>
                <a:latin typeface="Product Sans Black" panose="020B0A03030502040203" pitchFamily="34" charset="0"/>
              </a:rPr>
              <a:t>Hardware &amp; Software Requirements</a:t>
            </a:r>
          </a:p>
        </p:txBody>
      </p:sp>
      <p:sp>
        <p:nvSpPr>
          <p:cNvPr id="3" name="Rectangle 2"/>
          <p:cNvSpPr/>
          <p:nvPr/>
        </p:nvSpPr>
        <p:spPr>
          <a:xfrm>
            <a:off x="1775520" y="2780928"/>
            <a:ext cx="4680520" cy="5847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00"/>
                </a:solidFill>
                <a:latin typeface="Product Sans Medium" panose="020B0503030502040203" pitchFamily="34" charset="0"/>
              </a:rPr>
              <a:t>Google Colaboratory</a:t>
            </a:r>
          </a:p>
        </p:txBody>
      </p:sp>
      <p:pic>
        <p:nvPicPr>
          <p:cNvPr id="7170" name="Picture 2" descr="The 2-Step Guide to Upload Images in Google Colab! | by Agasti Kishor  Dukare | Towards Data Scienc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8088" y="4077072"/>
            <a:ext cx="3888432" cy="2080043"/>
          </a:xfrm>
          <a:prstGeom prst="roundRect">
            <a:avLst>
              <a:gd name="adj" fmla="val 50000"/>
            </a:avLst>
          </a:prstGeom>
          <a:noFill/>
          <a:effectLst>
            <a:glow rad="139700">
              <a:schemeClr val="accent6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11;p36">
            <a:extLst>
              <a:ext uri="{FF2B5EF4-FFF2-40B4-BE49-F238E27FC236}">
                <a16:creationId xmlns:a16="http://schemas.microsoft.com/office/drawing/2014/main" xmlns="" id="{064F73F6-EEFF-42DD-B0C1-BB0D42DD3F6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064922">
            <a:off x="9350839" y="1797692"/>
            <a:ext cx="1123171" cy="109650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/>
          <p:cNvSpPr/>
          <p:nvPr/>
        </p:nvSpPr>
        <p:spPr>
          <a:xfrm>
            <a:off x="2423592" y="4757148"/>
            <a:ext cx="1368152" cy="1368152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643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A2865380-5FCC-45A6-9DA9-A2F4C836F23C}"/>
              </a:ext>
            </a:extLst>
          </p:cNvPr>
          <p:cNvSpPr txBox="1"/>
          <p:nvPr/>
        </p:nvSpPr>
        <p:spPr>
          <a:xfrm>
            <a:off x="1130303" y="260648"/>
            <a:ext cx="9721080" cy="995422"/>
          </a:xfrm>
          <a:prstGeom prst="roundRect">
            <a:avLst>
              <a:gd name="adj" fmla="val 50000"/>
            </a:avLst>
          </a:prstGeom>
          <a:noFill/>
          <a:ln>
            <a:solidFill>
              <a:srgbClr val="CC339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n>
                  <a:solidFill>
                    <a:srgbClr val="CC9900"/>
                  </a:solidFill>
                </a:ln>
                <a:solidFill>
                  <a:schemeClr val="bg1"/>
                </a:solidFill>
                <a:latin typeface="Product Sans Medium" panose="020B0503030502040203" pitchFamily="34" charset="0"/>
              </a:rPr>
              <a:t>Overall system architecture diagram</a:t>
            </a:r>
          </a:p>
        </p:txBody>
      </p:sp>
      <p:pic>
        <p:nvPicPr>
          <p:cNvPr id="8194" name="Picture 2" descr="Conversational AI chat-bot — Architecture overview | by Ravindra Kompella |  Towards Data Scienc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3018" y="1772816"/>
            <a:ext cx="9275649" cy="4829266"/>
          </a:xfrm>
          <a:prstGeom prst="rect">
            <a:avLst/>
          </a:prstGeom>
          <a:noFill/>
          <a:effectLst>
            <a:glow rad="139700">
              <a:schemeClr val="accent5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3404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99F251-EE45-4BD1-BEF6-A1FB8EEA3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4587" y="2686974"/>
            <a:ext cx="4990135" cy="1325563"/>
          </a:xfrm>
        </p:spPr>
        <p:txBody>
          <a:bodyPr>
            <a:no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Product Sans Medium" panose="020B0503030502040203" pitchFamily="34" charset="0"/>
              </a:rPr>
              <a:t>Thank You</a:t>
            </a:r>
          </a:p>
        </p:txBody>
      </p:sp>
      <p:grpSp>
        <p:nvGrpSpPr>
          <p:cNvPr id="29" name="Google Shape;9514;p77">
            <a:extLst>
              <a:ext uri="{FF2B5EF4-FFF2-40B4-BE49-F238E27FC236}">
                <a16:creationId xmlns:a16="http://schemas.microsoft.com/office/drawing/2014/main" xmlns="" id="{EDF6B6C7-441D-4563-BA31-E950ED2F0886}"/>
              </a:ext>
            </a:extLst>
          </p:cNvPr>
          <p:cNvGrpSpPr/>
          <p:nvPr/>
        </p:nvGrpSpPr>
        <p:grpSpPr>
          <a:xfrm>
            <a:off x="2611114" y="2458856"/>
            <a:ext cx="1747526" cy="1734962"/>
            <a:chOff x="1408777" y="3680964"/>
            <a:chExt cx="357720" cy="355148"/>
          </a:xfrm>
          <a:solidFill>
            <a:srgbClr val="F73CAB"/>
          </a:solidFill>
        </p:grpSpPr>
        <p:sp>
          <p:nvSpPr>
            <p:cNvPr id="30" name="Google Shape;9515;p77">
              <a:extLst>
                <a:ext uri="{FF2B5EF4-FFF2-40B4-BE49-F238E27FC236}">
                  <a16:creationId xmlns:a16="http://schemas.microsoft.com/office/drawing/2014/main" xmlns="" id="{C3D910B6-7296-4DAF-A98E-2FDB6C37D994}"/>
                </a:ext>
              </a:extLst>
            </p:cNvPr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516;p77">
              <a:extLst>
                <a:ext uri="{FF2B5EF4-FFF2-40B4-BE49-F238E27FC236}">
                  <a16:creationId xmlns:a16="http://schemas.microsoft.com/office/drawing/2014/main" xmlns="" id="{736EAB41-79D1-44FF-953F-BC24F1F15A16}"/>
                </a:ext>
              </a:extLst>
            </p:cNvPr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517;p77">
              <a:extLst>
                <a:ext uri="{FF2B5EF4-FFF2-40B4-BE49-F238E27FC236}">
                  <a16:creationId xmlns:a16="http://schemas.microsoft.com/office/drawing/2014/main" xmlns="" id="{DE496ED3-A1F9-4023-909D-DD2B8808A50C}"/>
                </a:ext>
              </a:extLst>
            </p:cNvPr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518;p77">
              <a:extLst>
                <a:ext uri="{FF2B5EF4-FFF2-40B4-BE49-F238E27FC236}">
                  <a16:creationId xmlns:a16="http://schemas.microsoft.com/office/drawing/2014/main" xmlns="" id="{B7BBEF0F-15C8-4C62-B721-5122A2717A21}"/>
                </a:ext>
              </a:extLst>
            </p:cNvPr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519;p77">
              <a:extLst>
                <a:ext uri="{FF2B5EF4-FFF2-40B4-BE49-F238E27FC236}">
                  <a16:creationId xmlns:a16="http://schemas.microsoft.com/office/drawing/2014/main" xmlns="" id="{7A405B2B-EA27-4F5F-84B7-E89A68E87194}"/>
                </a:ext>
              </a:extLst>
            </p:cNvPr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419275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9" name="Table 7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0226224"/>
              </p:ext>
            </p:extLst>
          </p:nvPr>
        </p:nvGraphicFramePr>
        <p:xfrm>
          <a:off x="1559496" y="2146570"/>
          <a:ext cx="8127999" cy="3718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endParaRPr lang="en-US" sz="20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rgbClr val="00FF00"/>
                          </a:solidFill>
                          <a:latin typeface="Product Sans Black" panose="020B0A03030502040203" pitchFamily="34" charset="0"/>
                        </a:rPr>
                        <a:t>Vivek Dharewa </a:t>
                      </a:r>
                      <a:endParaRPr lang="en-US" sz="2000" b="1" dirty="0">
                        <a:solidFill>
                          <a:srgbClr val="FFC000"/>
                        </a:solidFill>
                        <a:latin typeface="Product Sans Black" panose="020B0A03030502040203" pitchFamily="34" charset="0"/>
                      </a:endParaRPr>
                    </a:p>
                    <a:p>
                      <a:pPr algn="l"/>
                      <a:endParaRPr lang="en-US" sz="2000" dirty="0"/>
                    </a:p>
                    <a:p>
                      <a:pPr algn="l"/>
                      <a:endParaRPr lang="en-US" sz="2000" dirty="0">
                        <a:latin typeface="Bahnschrift SemiBold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rgbClr val="FFC000"/>
                          </a:solidFill>
                          <a:latin typeface="Bahnschrift SemiBold" panose="020B0502040204020203" pitchFamily="34" charset="0"/>
                        </a:rPr>
                        <a:t>20BAI10032</a:t>
                      </a:r>
                    </a:p>
                    <a:p>
                      <a:pPr algn="l"/>
                      <a:endParaRPr lang="en-US" sz="2000" dirty="0">
                        <a:latin typeface="Bahnschrift SemiBold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sz="20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rgbClr val="00FF00"/>
                          </a:solidFill>
                          <a:latin typeface="Product Sans Black" panose="020B0A03030502040203" pitchFamily="34" charset="0"/>
                        </a:rPr>
                        <a:t>Shivang  </a:t>
                      </a:r>
                      <a:r>
                        <a:rPr lang="en-US" sz="2000" b="1" dirty="0" smtClean="0">
                          <a:solidFill>
                            <a:srgbClr val="00FF00"/>
                          </a:solidFill>
                          <a:latin typeface="Product Sans Black" panose="020B0A03030502040203" pitchFamily="34" charset="0"/>
                        </a:rPr>
                        <a:t>Singh </a:t>
                      </a:r>
                      <a:r>
                        <a:rPr lang="en-US" sz="2000" b="1" dirty="0" err="1" smtClean="0">
                          <a:solidFill>
                            <a:srgbClr val="00FF00"/>
                          </a:solidFill>
                          <a:latin typeface="Product Sans Black" panose="020B0A03030502040203" pitchFamily="34" charset="0"/>
                        </a:rPr>
                        <a:t>Negi</a:t>
                      </a:r>
                      <a:endParaRPr lang="en-US" sz="2000" b="1" dirty="0">
                        <a:solidFill>
                          <a:srgbClr val="FFC000"/>
                        </a:solidFill>
                        <a:latin typeface="Product Sans Black" panose="020B0A03030502040203" pitchFamily="34" charset="0"/>
                      </a:endParaRPr>
                    </a:p>
                    <a:p>
                      <a:pPr algn="l"/>
                      <a:endParaRPr lang="en-US" sz="2000" dirty="0">
                        <a:latin typeface="Product Sans Black" panose="020B0A03030502040203" pitchFamily="34" charset="0"/>
                      </a:endParaRPr>
                    </a:p>
                    <a:p>
                      <a:pPr algn="l"/>
                      <a:endParaRPr lang="en-US" sz="2000" dirty="0">
                        <a:latin typeface="Product Sans Black" panose="020B0A0303050204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rgbClr val="FFC000"/>
                          </a:solidFill>
                          <a:latin typeface="Bahnschrift SemiBold" panose="020B0502040204020203" pitchFamily="34" charset="0"/>
                        </a:rPr>
                        <a:t>20BAI10171</a:t>
                      </a:r>
                    </a:p>
                    <a:p>
                      <a:pPr algn="l"/>
                      <a:endParaRPr lang="en-US" sz="2000" dirty="0">
                        <a:latin typeface="Bahnschrift SemiBold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sz="20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rgbClr val="00FF00"/>
                          </a:solidFill>
                          <a:latin typeface="Product Sans Black" panose="020B0A03030502040203" pitchFamily="34" charset="0"/>
                        </a:rPr>
                        <a:t>Ameya Shrikant</a:t>
                      </a:r>
                      <a:endParaRPr lang="en-US" sz="2000" b="1" dirty="0">
                        <a:solidFill>
                          <a:srgbClr val="FFC000"/>
                        </a:solidFill>
                        <a:latin typeface="Product Sans Black" panose="020B0A03030502040203" pitchFamily="34" charset="0"/>
                      </a:endParaRPr>
                    </a:p>
                    <a:p>
                      <a:pPr algn="l"/>
                      <a:endParaRPr lang="en-US" sz="2000" dirty="0">
                        <a:latin typeface="Product Sans Black" panose="020B0A03030502040203" pitchFamily="34" charset="0"/>
                      </a:endParaRPr>
                    </a:p>
                    <a:p>
                      <a:pPr algn="l"/>
                      <a:endParaRPr lang="en-US" sz="2000" dirty="0">
                        <a:latin typeface="Product Sans Black" panose="020B0A0303050204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rgbClr val="FFC000"/>
                          </a:solidFill>
                          <a:latin typeface="Bahnschrift SemiBold" panose="020B0502040204020203" pitchFamily="34" charset="0"/>
                        </a:rPr>
                        <a:t>20BAI10183</a:t>
                      </a:r>
                    </a:p>
                    <a:p>
                      <a:pPr algn="l"/>
                      <a:endParaRPr lang="en-US" sz="2000" dirty="0">
                        <a:latin typeface="Bahnschrift SemiBold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endParaRPr lang="en-US" sz="20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rgbClr val="00FF00"/>
                          </a:solidFill>
                          <a:latin typeface="Product Sans Black" panose="020B0A03030502040203" pitchFamily="34" charset="0"/>
                        </a:rPr>
                        <a:t>Tanay Singh</a:t>
                      </a:r>
                      <a:endParaRPr lang="en-US" sz="2000" b="1" dirty="0">
                        <a:solidFill>
                          <a:srgbClr val="FFC000"/>
                        </a:solidFill>
                        <a:latin typeface="Product Sans Black" panose="020B0A03030502040203" pitchFamily="34" charset="0"/>
                      </a:endParaRPr>
                    </a:p>
                    <a:p>
                      <a:pPr algn="l"/>
                      <a:endParaRPr lang="en-US" sz="2000" dirty="0">
                        <a:latin typeface="Product Sans Black" panose="020B0A0303050204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rgbClr val="FFC000"/>
                          </a:solidFill>
                          <a:latin typeface="Bahnschrift SemiBold" panose="020B0502040204020203" pitchFamily="34" charset="0"/>
                        </a:rPr>
                        <a:t>20BAI10226</a:t>
                      </a:r>
                    </a:p>
                    <a:p>
                      <a:pPr algn="l"/>
                      <a:endParaRPr lang="en-US" sz="2000" dirty="0">
                        <a:latin typeface="Bahnschrift SemiBold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3800726" y="713346"/>
            <a:ext cx="5219272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267" dirty="0">
                <a:solidFill>
                  <a:schemeClr val="bg1"/>
                </a:solidFill>
                <a:latin typeface="Product Sans Black" panose="020B0A03030502040203" pitchFamily="34" charset="0"/>
              </a:rPr>
              <a:t>Team Members</a:t>
            </a:r>
          </a:p>
        </p:txBody>
      </p:sp>
      <p:sp>
        <p:nvSpPr>
          <p:cNvPr id="3" name="Google Shape;11302;p59"/>
          <p:cNvSpPr/>
          <p:nvPr/>
        </p:nvSpPr>
        <p:spPr>
          <a:xfrm>
            <a:off x="3366044" y="741261"/>
            <a:ext cx="737543" cy="652759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solidFill>
                <a:srgbClr val="FFFF00"/>
              </a:solidFill>
            </a:endParaRPr>
          </a:p>
        </p:txBody>
      </p:sp>
      <p:grpSp>
        <p:nvGrpSpPr>
          <p:cNvPr id="4" name="Google Shape;12091;p60"/>
          <p:cNvGrpSpPr/>
          <p:nvPr/>
        </p:nvGrpSpPr>
        <p:grpSpPr>
          <a:xfrm>
            <a:off x="3552736" y="3106683"/>
            <a:ext cx="376232" cy="474313"/>
            <a:chOff x="7144274" y="1500214"/>
            <a:chExt cx="282174" cy="355735"/>
          </a:xfrm>
        </p:grpSpPr>
        <p:sp>
          <p:nvSpPr>
            <p:cNvPr id="5" name="Google Shape;12092;p60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6" name="Google Shape;12093;p60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7" name="Google Shape;12094;p60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8" name="Google Shape;12095;p60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9" name="Google Shape;12096;p60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10" name="Google Shape;12097;p60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</p:grpSp>
      <p:grpSp>
        <p:nvGrpSpPr>
          <p:cNvPr id="57" name="Google Shape;12091;p60"/>
          <p:cNvGrpSpPr/>
          <p:nvPr/>
        </p:nvGrpSpPr>
        <p:grpSpPr>
          <a:xfrm>
            <a:off x="3552736" y="4109569"/>
            <a:ext cx="376232" cy="474313"/>
            <a:chOff x="7144274" y="1500214"/>
            <a:chExt cx="282174" cy="355735"/>
          </a:xfrm>
        </p:grpSpPr>
        <p:sp>
          <p:nvSpPr>
            <p:cNvPr id="58" name="Google Shape;12092;p60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59" name="Google Shape;12093;p60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60" name="Google Shape;12094;p60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61" name="Google Shape;12095;p60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62" name="Google Shape;12096;p60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63" name="Google Shape;12097;p60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</p:grpSp>
      <p:grpSp>
        <p:nvGrpSpPr>
          <p:cNvPr id="64" name="Google Shape;12091;p60"/>
          <p:cNvGrpSpPr/>
          <p:nvPr/>
        </p:nvGrpSpPr>
        <p:grpSpPr>
          <a:xfrm>
            <a:off x="3552736" y="2099154"/>
            <a:ext cx="376232" cy="474313"/>
            <a:chOff x="7144274" y="1500214"/>
            <a:chExt cx="282174" cy="355735"/>
          </a:xfrm>
        </p:grpSpPr>
        <p:sp>
          <p:nvSpPr>
            <p:cNvPr id="65" name="Google Shape;12092;p60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66" name="Google Shape;12093;p60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67" name="Google Shape;12094;p60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68" name="Google Shape;12095;p60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69" name="Google Shape;12096;p60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70" name="Google Shape;12097;p60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</p:grpSp>
      <p:grpSp>
        <p:nvGrpSpPr>
          <p:cNvPr id="71" name="Google Shape;12091;p60"/>
          <p:cNvGrpSpPr/>
          <p:nvPr/>
        </p:nvGrpSpPr>
        <p:grpSpPr>
          <a:xfrm>
            <a:off x="3552736" y="5117098"/>
            <a:ext cx="376232" cy="474313"/>
            <a:chOff x="7144274" y="1500214"/>
            <a:chExt cx="282174" cy="355735"/>
          </a:xfrm>
        </p:grpSpPr>
        <p:sp>
          <p:nvSpPr>
            <p:cNvPr id="72" name="Google Shape;12092;p60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73" name="Google Shape;12093;p60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74" name="Google Shape;12094;p60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75" name="Google Shape;12095;p60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76" name="Google Shape;12096;p60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77" name="Google Shape;12097;p60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881599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712" y="404664"/>
            <a:ext cx="5479551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267" dirty="0">
                <a:solidFill>
                  <a:srgbClr val="FFFF00"/>
                </a:solidFill>
                <a:latin typeface="Product Sans Black" panose="020B0A03030502040203" pitchFamily="34" charset="0"/>
              </a:rPr>
              <a:t>INDEX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67408" y="1268760"/>
            <a:ext cx="94224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bg1"/>
                </a:solidFill>
                <a:latin typeface="Product Sans Medium" panose="020B0503030502040203" pitchFamily="34" charset="0"/>
              </a:rPr>
              <a:t>1. Introduction</a:t>
            </a:r>
            <a:endParaRPr lang="en-US" sz="1067" dirty="0">
              <a:solidFill>
                <a:schemeClr val="bg1"/>
              </a:solidFill>
              <a:latin typeface="Product Sans Medium" panose="020B050303050204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bg1"/>
                </a:solidFill>
                <a:latin typeface="Product Sans Medium" panose="020B0503030502040203" pitchFamily="34" charset="0"/>
              </a:rPr>
              <a:t>2. Existing work with limitations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bg1"/>
                </a:solidFill>
                <a:latin typeface="Product Sans Medium" panose="020B0503030502040203" pitchFamily="34" charset="0"/>
              </a:rPr>
              <a:t>3. Proposed work and methodology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bg1"/>
                </a:solidFill>
                <a:latin typeface="Product Sans Medium" panose="020B0503030502040203" pitchFamily="34" charset="0"/>
              </a:rPr>
              <a:t>4. Novelty of the project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bg1"/>
                </a:solidFill>
                <a:latin typeface="Product Sans Medium" panose="020B0503030502040203" pitchFamily="34" charset="0"/>
              </a:rPr>
              <a:t>5. Real time usage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bg1"/>
                </a:solidFill>
                <a:latin typeface="Product Sans Medium" panose="020B0503030502040203" pitchFamily="34" charset="0"/>
              </a:rPr>
              <a:t>6. Hardware &amp; software requirements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bg1"/>
                </a:solidFill>
                <a:latin typeface="Product Sans Medium" panose="020B0503030502040203" pitchFamily="34" charset="0"/>
              </a:rPr>
              <a:t>7. Overall system architecture diagram</a:t>
            </a:r>
          </a:p>
        </p:txBody>
      </p:sp>
      <p:pic>
        <p:nvPicPr>
          <p:cNvPr id="4" name="Google Shape;300;p43">
            <a:extLst>
              <a:ext uri="{FF2B5EF4-FFF2-40B4-BE49-F238E27FC236}">
                <a16:creationId xmlns:a16="http://schemas.microsoft.com/office/drawing/2014/main" xmlns="" id="{D28D859B-6D24-4364-9621-5BFCDC2EEF61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955862">
            <a:off x="10448568" y="697845"/>
            <a:ext cx="1011747" cy="782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212;p36">
            <a:extLst>
              <a:ext uri="{FF2B5EF4-FFF2-40B4-BE49-F238E27FC236}">
                <a16:creationId xmlns:a16="http://schemas.microsoft.com/office/drawing/2014/main" xmlns="" id="{A30FD004-794D-4BB3-8FD7-77143E33FB1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19429">
            <a:off x="7915641" y="2507003"/>
            <a:ext cx="758541" cy="794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61;p32">
            <a:extLst>
              <a:ext uri="{FF2B5EF4-FFF2-40B4-BE49-F238E27FC236}">
                <a16:creationId xmlns:a16="http://schemas.microsoft.com/office/drawing/2014/main" xmlns="" id="{96B23E24-558A-422C-A687-B45AD108324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610443">
            <a:off x="9447316" y="5464393"/>
            <a:ext cx="1409692" cy="3511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" name="Google Shape;12793;p83">
            <a:extLst>
              <a:ext uri="{FF2B5EF4-FFF2-40B4-BE49-F238E27FC236}">
                <a16:creationId xmlns:a16="http://schemas.microsoft.com/office/drawing/2014/main" xmlns="" id="{E5D08C74-C94C-4FD8-A9CB-63A38E56B1FD}"/>
              </a:ext>
            </a:extLst>
          </p:cNvPr>
          <p:cNvGrpSpPr/>
          <p:nvPr/>
        </p:nvGrpSpPr>
        <p:grpSpPr>
          <a:xfrm>
            <a:off x="4735979" y="550340"/>
            <a:ext cx="504056" cy="502396"/>
            <a:chOff x="4667216" y="2915382"/>
            <a:chExt cx="320273" cy="318395"/>
          </a:xfrm>
          <a:solidFill>
            <a:srgbClr val="00FFFF"/>
          </a:solidFill>
        </p:grpSpPr>
        <p:sp>
          <p:nvSpPr>
            <p:cNvPr id="9" name="Google Shape;12794;p83">
              <a:extLst>
                <a:ext uri="{FF2B5EF4-FFF2-40B4-BE49-F238E27FC236}">
                  <a16:creationId xmlns:a16="http://schemas.microsoft.com/office/drawing/2014/main" xmlns="" id="{101AC327-7B9C-4088-8713-F450506D55C6}"/>
                </a:ext>
              </a:extLst>
            </p:cNvPr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795;p83">
              <a:extLst>
                <a:ext uri="{FF2B5EF4-FFF2-40B4-BE49-F238E27FC236}">
                  <a16:creationId xmlns:a16="http://schemas.microsoft.com/office/drawing/2014/main" xmlns="" id="{721711C5-78ED-4CFF-92A5-1071B3C2D351}"/>
                </a:ext>
              </a:extLst>
            </p:cNvPr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796;p83">
              <a:extLst>
                <a:ext uri="{FF2B5EF4-FFF2-40B4-BE49-F238E27FC236}">
                  <a16:creationId xmlns:a16="http://schemas.microsoft.com/office/drawing/2014/main" xmlns="" id="{4F067220-330C-46FD-B8C2-AD00E12D4B22}"/>
                </a:ext>
              </a:extLst>
            </p:cNvPr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797;p83">
              <a:extLst>
                <a:ext uri="{FF2B5EF4-FFF2-40B4-BE49-F238E27FC236}">
                  <a16:creationId xmlns:a16="http://schemas.microsoft.com/office/drawing/2014/main" xmlns="" id="{8D41FD2E-61D3-4B40-BB90-38C98262599F}"/>
                </a:ext>
              </a:extLst>
            </p:cNvPr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43560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51384" y="1556792"/>
            <a:ext cx="6480720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FFFF00"/>
                </a:solidFill>
                <a:latin typeface="Product Sans Medium" panose="020B0503030502040203" pitchFamily="34" charset="0"/>
              </a:rPr>
              <a:t>Why Chatbot?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FFFF"/>
                </a:solidFill>
                <a:latin typeface="Product Sans Medium" panose="020B0503030502040203" pitchFamily="34" charset="0"/>
              </a:rPr>
              <a:t>Trending</a:t>
            </a:r>
            <a:r>
              <a:rPr lang="en-US" sz="2400" dirty="0">
                <a:solidFill>
                  <a:schemeClr val="bg1"/>
                </a:solidFill>
                <a:latin typeface="Product Sans Medium" panose="020B0503030502040203" pitchFamily="34" charset="0"/>
              </a:rPr>
              <a:t> topic from past several years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FFFF"/>
                </a:solidFill>
                <a:latin typeface="Product Sans Medium" panose="020B0503030502040203" pitchFamily="34" charset="0"/>
              </a:rPr>
              <a:t>Best suited</a:t>
            </a:r>
            <a:r>
              <a:rPr lang="en-US" sz="2400" dirty="0">
                <a:solidFill>
                  <a:srgbClr val="00B0F0"/>
                </a:solidFill>
                <a:latin typeface="Product Sans Medium" panose="020B0503030502040203" pitchFamily="34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Product Sans Medium" panose="020B0503030502040203" pitchFamily="34" charset="0"/>
              </a:rPr>
              <a:t>for intermediate programmers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bg1"/>
              </a:solidFill>
              <a:latin typeface="Product Sans Medium" panose="020B050303050204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Product Sans Medium" panose="020B0503030502040203" pitchFamily="34" charset="0"/>
              </a:rPr>
              <a:t>A chatbot is an </a:t>
            </a:r>
            <a:r>
              <a:rPr lang="en-US" sz="2400" dirty="0">
                <a:solidFill>
                  <a:srgbClr val="00FFFF"/>
                </a:solidFill>
                <a:latin typeface="Product Sans Medium" panose="020B0503030502040203" pitchFamily="34" charset="0"/>
              </a:rPr>
              <a:t>automated conversation partner</a:t>
            </a:r>
            <a:r>
              <a:rPr lang="en-US" sz="2400" dirty="0">
                <a:solidFill>
                  <a:schemeClr val="bg1"/>
                </a:solidFill>
                <a:latin typeface="Product Sans Medium" panose="020B0503030502040203" pitchFamily="34" charset="0"/>
              </a:rPr>
              <a:t>. It facilitates a conversation </a:t>
            </a:r>
            <a:r>
              <a:rPr lang="en-US" sz="2400" dirty="0">
                <a:solidFill>
                  <a:srgbClr val="00FFFF"/>
                </a:solidFill>
                <a:latin typeface="Product Sans Medium" panose="020B0503030502040203" pitchFamily="34" charset="0"/>
              </a:rPr>
              <a:t>between</a:t>
            </a:r>
            <a:r>
              <a:rPr lang="en-US" sz="2400" dirty="0">
                <a:solidFill>
                  <a:schemeClr val="bg1"/>
                </a:solidFill>
                <a:latin typeface="Product Sans Medium" panose="020B0503030502040203" pitchFamily="34" charset="0"/>
              </a:rPr>
              <a:t> a </a:t>
            </a:r>
            <a:r>
              <a:rPr lang="en-US" sz="2400" dirty="0">
                <a:solidFill>
                  <a:srgbClr val="00FFFF"/>
                </a:solidFill>
                <a:latin typeface="Product Sans Medium" panose="020B0503030502040203" pitchFamily="34" charset="0"/>
              </a:rPr>
              <a:t>human</a:t>
            </a:r>
            <a:r>
              <a:rPr lang="en-US" sz="2400" dirty="0">
                <a:solidFill>
                  <a:schemeClr val="bg1"/>
                </a:solidFill>
                <a:latin typeface="Product Sans Medium" panose="020B0503030502040203" pitchFamily="34" charset="0"/>
              </a:rPr>
              <a:t> and a </a:t>
            </a:r>
            <a:r>
              <a:rPr lang="en-US" sz="2400" dirty="0">
                <a:solidFill>
                  <a:srgbClr val="00FFFF"/>
                </a:solidFill>
                <a:latin typeface="Product Sans Medium" panose="020B0503030502040203" pitchFamily="34" charset="0"/>
              </a:rPr>
              <a:t>computer</a:t>
            </a:r>
            <a:r>
              <a:rPr lang="en-US" sz="2400" dirty="0">
                <a:solidFill>
                  <a:schemeClr val="bg1"/>
                </a:solidFill>
                <a:latin typeface="Product Sans Medium" panose="020B0503030502040203" pitchFamily="34" charset="0"/>
              </a:rPr>
              <a:t>.</a:t>
            </a:r>
          </a:p>
          <a:p>
            <a:endParaRPr lang="en-US" sz="2400" dirty="0">
              <a:solidFill>
                <a:schemeClr val="bg1"/>
              </a:solidFill>
              <a:latin typeface="Product Sans Medium" panose="020B0503030502040203" pitchFamily="34" charset="0"/>
            </a:endParaRPr>
          </a:p>
          <a:p>
            <a:pPr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Product Sans Medium" panose="020B050303050204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3981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7392144" y="1844824"/>
            <a:ext cx="0" cy="4697948"/>
          </a:xfrm>
          <a:prstGeom prst="line">
            <a:avLst/>
          </a:prstGeom>
          <a:ln>
            <a:solidFill>
              <a:srgbClr val="FF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96200" y="2367171"/>
            <a:ext cx="4032448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  <a:latin typeface="Product Sans Medium" panose="020B0503030502040203" pitchFamily="34" charset="0"/>
              </a:rPr>
              <a:t>Types: </a:t>
            </a:r>
          </a:p>
          <a:p>
            <a:endParaRPr lang="en-US" sz="2400" dirty="0">
              <a:solidFill>
                <a:srgbClr val="00FF00"/>
              </a:solidFill>
              <a:latin typeface="Product Sans Medium" panose="020B0503030502040203" pitchFamily="34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Product Sans Medium" panose="020B0503030502040203" pitchFamily="34" charset="0"/>
              </a:rPr>
              <a:t>1. Rule-based Chatbots </a:t>
            </a:r>
          </a:p>
          <a:p>
            <a:endParaRPr lang="en-US" sz="900" dirty="0">
              <a:solidFill>
                <a:schemeClr val="bg1"/>
              </a:solidFill>
              <a:latin typeface="Product Sans Medium" panose="020B0503030502040203" pitchFamily="34" charset="0"/>
            </a:endParaRPr>
          </a:p>
          <a:p>
            <a:r>
              <a:rPr lang="en-US" sz="2400" dirty="0">
                <a:solidFill>
                  <a:srgbClr val="00FFFF"/>
                </a:solidFill>
                <a:latin typeface="Product Sans Medium" panose="020B0503030502040203" pitchFamily="34" charset="0"/>
              </a:rPr>
              <a:t>2. Retrieval-based Chatbots  </a:t>
            </a:r>
          </a:p>
          <a:p>
            <a:endParaRPr lang="en-US" sz="900" dirty="0">
              <a:solidFill>
                <a:schemeClr val="bg1"/>
              </a:solidFill>
              <a:latin typeface="Product Sans Medium" panose="020B0503030502040203" pitchFamily="34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Product Sans Medium" panose="020B0503030502040203" pitchFamily="34" charset="0"/>
              </a:rPr>
              <a:t>3. Deep-learning Chatbots</a:t>
            </a:r>
          </a:p>
          <a:p>
            <a:endParaRPr lang="en-US" dirty="0"/>
          </a:p>
        </p:txBody>
      </p:sp>
      <p:pic>
        <p:nvPicPr>
          <p:cNvPr id="13" name="Google Shape;211;p36">
            <a:extLst>
              <a:ext uri="{FF2B5EF4-FFF2-40B4-BE49-F238E27FC236}">
                <a16:creationId xmlns:a16="http://schemas.microsoft.com/office/drawing/2014/main" xmlns="" id="{064F73F6-EEFF-42DD-B0C1-BB0D42DD3F6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064922">
            <a:off x="9153407" y="5267149"/>
            <a:ext cx="1123171" cy="1096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300;p43">
            <a:extLst>
              <a:ext uri="{FF2B5EF4-FFF2-40B4-BE49-F238E27FC236}">
                <a16:creationId xmlns:a16="http://schemas.microsoft.com/office/drawing/2014/main" xmlns="" id="{D28D859B-6D24-4364-9621-5BFCDC2EEF6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955862">
            <a:off x="1612945" y="315167"/>
            <a:ext cx="1011747" cy="782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210;p36">
            <a:extLst>
              <a:ext uri="{FF2B5EF4-FFF2-40B4-BE49-F238E27FC236}">
                <a16:creationId xmlns:a16="http://schemas.microsoft.com/office/drawing/2014/main" xmlns="" id="{B4E83BC8-F12B-4D81-9CEB-88EA2B95039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44574">
            <a:off x="10470960" y="907180"/>
            <a:ext cx="885661" cy="884228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A2865380-5FCC-45A6-9DA9-A2F4C836F23C}"/>
              </a:ext>
            </a:extLst>
          </p:cNvPr>
          <p:cNvSpPr txBox="1"/>
          <p:nvPr/>
        </p:nvSpPr>
        <p:spPr>
          <a:xfrm>
            <a:off x="3575720" y="404664"/>
            <a:ext cx="5112568" cy="995422"/>
          </a:xfrm>
          <a:prstGeom prst="roundRect">
            <a:avLst>
              <a:gd name="adj" fmla="val 50000"/>
            </a:avLst>
          </a:prstGeom>
          <a:noFill/>
          <a:ln>
            <a:solidFill>
              <a:srgbClr val="CC339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n w="19050">
                  <a:solidFill>
                    <a:srgbClr val="CC9900"/>
                  </a:solidFill>
                  <a:prstDash val="solid"/>
                </a:ln>
                <a:solidFill>
                  <a:schemeClr val="bg1"/>
                </a:solidFill>
                <a:latin typeface="Product Sans Black" panose="020B0A03030502040203" pitchFamily="34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701348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5360" y="1930663"/>
            <a:ext cx="1167177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  <a:latin typeface="Product Sans Medium" panose="020B0503030502040203" charset="0"/>
              </a:rPr>
              <a:t>Most modern chatbots 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Product Sans Medium" panose="020B0503030502040203" charset="0"/>
              </a:rPr>
              <a:t>use</a:t>
            </a:r>
            <a:r>
              <a:rPr lang="en-US" sz="2400" b="0" i="0" u="none" strike="noStrike" dirty="0">
                <a:solidFill>
                  <a:schemeClr val="bg1"/>
                </a:solidFill>
                <a:effectLst/>
                <a:latin typeface="Product Sans Medium" panose="020B0503030502040203" charset="0"/>
              </a:rPr>
              <a:t> Natural language Processing 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Product Sans Medium" panose="020B0503030502040203" charset="0"/>
              </a:rPr>
              <a:t>(NLP) and machine learning (ML) to understand customer questions and automate responses to them, simulating human conversation.</a:t>
            </a:r>
          </a:p>
          <a:p>
            <a:r>
              <a:rPr lang="en-US" sz="2400" dirty="0">
                <a:solidFill>
                  <a:schemeClr val="bg1"/>
                </a:solidFill>
                <a:latin typeface="Product Sans Medium" panose="020B0503030502040203" charset="0"/>
              </a:rPr>
              <a:t>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  <a:latin typeface="Product Sans Medium" panose="020B0503030502040203" charset="0"/>
              </a:rPr>
              <a:t>A more notable growth is seen in 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Product Sans Medium" panose="020B0503030502040203" charset="0"/>
              </a:rPr>
              <a:t>AI-driven virtual assistant </a:t>
            </a:r>
            <a:r>
              <a:rPr lang="en-US" sz="2400" b="1" i="1" dirty="0">
                <a:solidFill>
                  <a:srgbClr val="FF3399"/>
                </a:solidFill>
                <a:effectLst/>
                <a:latin typeface="Product Sans Medium" panose="020B0503030502040203" charset="0"/>
              </a:rPr>
              <a:t>like Siri, Alexa, Google assistant, Cortana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Product Sans Medium" panose="020B0503030502040203" charset="0"/>
              </a:rPr>
              <a:t> etc.</a:t>
            </a:r>
            <a:endParaRPr lang="en-US" sz="2400" dirty="0">
              <a:solidFill>
                <a:schemeClr val="bg1"/>
              </a:solidFill>
              <a:latin typeface="Product Sans Medium" panose="020B0503030502040203" charset="0"/>
            </a:endParaRPr>
          </a:p>
          <a:p>
            <a:pPr algn="l"/>
            <a:endParaRPr lang="en-US" sz="2400" dirty="0">
              <a:solidFill>
                <a:srgbClr val="FFFF00"/>
              </a:solidFill>
              <a:latin typeface="Product Sans Medium" panose="020B0503030502040203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A2865380-5FCC-45A6-9DA9-A2F4C836F23C}"/>
              </a:ext>
            </a:extLst>
          </p:cNvPr>
          <p:cNvSpPr txBox="1"/>
          <p:nvPr/>
        </p:nvSpPr>
        <p:spPr>
          <a:xfrm>
            <a:off x="1775520" y="359748"/>
            <a:ext cx="8280920" cy="995422"/>
          </a:xfrm>
          <a:prstGeom prst="roundRect">
            <a:avLst>
              <a:gd name="adj" fmla="val 50000"/>
            </a:avLst>
          </a:prstGeom>
          <a:noFill/>
          <a:ln>
            <a:solidFill>
              <a:srgbClr val="CC339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n w="19050">
                  <a:solidFill>
                    <a:srgbClr val="CC9900"/>
                  </a:solidFill>
                  <a:prstDash val="solid"/>
                </a:ln>
                <a:solidFill>
                  <a:schemeClr val="bg1"/>
                </a:solidFill>
                <a:latin typeface="Product Sans Black" panose="020B0A03030502040203" pitchFamily="34" charset="0"/>
              </a:rPr>
              <a:t>Existing Work with Limitations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2C6F0A09-EC90-48FF-97AE-3C81FB5A882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864" y="4077072"/>
            <a:ext cx="4320480" cy="257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42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3352" y="764704"/>
            <a:ext cx="778010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FFFF00"/>
                </a:solidFill>
                <a:latin typeface="Product Sans Medium" panose="020B0503030502040203" charset="0"/>
              </a:rPr>
              <a:t>Some limitations of chatbots are: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solidFill>
                <a:srgbClr val="FFFF00"/>
              </a:solidFill>
              <a:latin typeface="Product Sans Medium" panose="020B0503030502040203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Product Sans Medium" panose="020B0503030502040203" charset="0"/>
              </a:rPr>
              <a:t>As the database, used for output generation, is fixed and limited, chatbots can fail while dealing with an unsaved query.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chemeClr val="bg1"/>
              </a:solidFill>
              <a:effectLst/>
              <a:latin typeface="Product Sans Medium" panose="020B0503030502040203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Product Sans Medium" panose="020B0503030502040203" charset="0"/>
              </a:rPr>
              <a:t>A chatbot's efficiency highly depends on language processing and is limited because of irregularities, such as accents and mistakes.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chemeClr val="bg1"/>
              </a:solidFill>
              <a:effectLst/>
              <a:latin typeface="Product Sans Medium" panose="020B0503030502040203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Product Sans Medium" panose="020B0503030502040203" charset="0"/>
              </a:rPr>
              <a:t>Chatbots have difficulty managing non-linear conversations that must go back and forth on a topic with a user.</a:t>
            </a:r>
          </a:p>
          <a:p>
            <a:pPr algn="l"/>
            <a:endParaRPr lang="en-US" sz="2400" dirty="0">
              <a:solidFill>
                <a:srgbClr val="FFFF00"/>
              </a:solidFill>
              <a:latin typeface="Product Sans Medium" panose="020B0503030502040203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04457851-6A8C-46E2-8C1A-0E91B716DA9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141" y="1566431"/>
            <a:ext cx="3972785" cy="237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895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A2865380-5FCC-45A6-9DA9-A2F4C836F23C}"/>
              </a:ext>
            </a:extLst>
          </p:cNvPr>
          <p:cNvSpPr txBox="1"/>
          <p:nvPr/>
        </p:nvSpPr>
        <p:spPr>
          <a:xfrm>
            <a:off x="1677219" y="266220"/>
            <a:ext cx="8952129" cy="995422"/>
          </a:xfrm>
          <a:prstGeom prst="roundRect">
            <a:avLst>
              <a:gd name="adj" fmla="val 50000"/>
            </a:avLst>
          </a:prstGeom>
          <a:noFill/>
          <a:ln>
            <a:solidFill>
              <a:srgbClr val="CC339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n w="19050">
                  <a:solidFill>
                    <a:srgbClr val="CC9900"/>
                  </a:solidFill>
                  <a:prstDash val="solid"/>
                </a:ln>
                <a:solidFill>
                  <a:schemeClr val="bg1"/>
                </a:solidFill>
                <a:latin typeface="Product Sans Black" panose="020B0A03030502040203" pitchFamily="34" charset="0"/>
              </a:rPr>
              <a:t>Proposed work and methodology</a:t>
            </a:r>
          </a:p>
        </p:txBody>
      </p:sp>
      <p:sp>
        <p:nvSpPr>
          <p:cNvPr id="3" name="Rectangle 2"/>
          <p:cNvSpPr/>
          <p:nvPr/>
        </p:nvSpPr>
        <p:spPr>
          <a:xfrm>
            <a:off x="911424" y="1902577"/>
            <a:ext cx="971792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Product Sans Medium" panose="020B0503030502040203" pitchFamily="34" charset="0"/>
              </a:rPr>
              <a:t>Understanding the concept of chatbot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Product Sans Medium" panose="020B0503030502040203" pitchFamily="34" charset="0"/>
              </a:rPr>
              <a:t>Exploring features of Retrieval-based chatbot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Product Sans Medium" panose="020B0503030502040203" pitchFamily="34" charset="0"/>
              </a:rPr>
              <a:t>Learning the required libraries and packages 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Product Sans Medium" panose="020B0503030502040203" pitchFamily="34" charset="0"/>
              </a:rPr>
              <a:t>Coding and implementation of chatbot in colab</a:t>
            </a:r>
          </a:p>
        </p:txBody>
      </p:sp>
      <p:sp>
        <p:nvSpPr>
          <p:cNvPr id="4" name="AutoShape 2" descr="EasyChair Preprint Conversational AI - A Retrieval Based Chatbo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2" name="Picture 4" descr="Build Your Retrieval Based Chatbot Using Python | High On Tech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8048" y="4775075"/>
            <a:ext cx="2821521" cy="1611088"/>
          </a:xfrm>
          <a:prstGeom prst="round2DiagRect">
            <a:avLst>
              <a:gd name="adj1" fmla="val 50000"/>
              <a:gd name="adj2" fmla="val 50000"/>
            </a:avLst>
          </a:prstGeom>
          <a:noFill/>
          <a:ln w="57150"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ow to ace a Python coding interview in 2021 | TechGi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328" y="1789908"/>
            <a:ext cx="2756285" cy="1538392"/>
          </a:xfrm>
          <a:prstGeom prst="roundRect">
            <a:avLst>
              <a:gd name="adj" fmla="val 50000"/>
            </a:avLst>
          </a:prstGeom>
          <a:noFill/>
          <a:effectLst>
            <a:glow rad="139700">
              <a:schemeClr val="accent6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Google Shape;210;p36">
            <a:extLst>
              <a:ext uri="{FF2B5EF4-FFF2-40B4-BE49-F238E27FC236}">
                <a16:creationId xmlns:a16="http://schemas.microsoft.com/office/drawing/2014/main" xmlns="" id="{B4E83BC8-F12B-4D81-9CEB-88EA2B95039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44574">
            <a:off x="3132889" y="5565178"/>
            <a:ext cx="885661" cy="8842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137447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2865380-5FCC-45A6-9DA9-A2F4C836F23C}"/>
              </a:ext>
            </a:extLst>
          </p:cNvPr>
          <p:cNvSpPr txBox="1"/>
          <p:nvPr/>
        </p:nvSpPr>
        <p:spPr>
          <a:xfrm>
            <a:off x="2999656" y="404664"/>
            <a:ext cx="6624736" cy="995422"/>
          </a:xfrm>
          <a:prstGeom prst="roundRect">
            <a:avLst>
              <a:gd name="adj" fmla="val 50000"/>
            </a:avLst>
          </a:prstGeom>
          <a:noFill/>
          <a:ln>
            <a:solidFill>
              <a:srgbClr val="CC339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n w="19050">
                  <a:solidFill>
                    <a:srgbClr val="CC9900"/>
                  </a:solidFill>
                  <a:prstDash val="solid"/>
                </a:ln>
                <a:solidFill>
                  <a:schemeClr val="bg1"/>
                </a:solidFill>
                <a:latin typeface="Product Sans Black" panose="020B0A03030502040203" pitchFamily="34" charset="0"/>
              </a:rPr>
              <a:t>Novelty of the project</a:t>
            </a:r>
          </a:p>
        </p:txBody>
      </p:sp>
      <p:sp>
        <p:nvSpPr>
          <p:cNvPr id="4" name="Rectangle 3"/>
          <p:cNvSpPr/>
          <p:nvPr/>
        </p:nvSpPr>
        <p:spPr>
          <a:xfrm>
            <a:off x="1938327" y="2624038"/>
            <a:ext cx="874739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Product Sans Medium" panose="020B0503030502040203" pitchFamily="34" charset="0"/>
              </a:rPr>
              <a:t>Functionality to search beyond the domain</a:t>
            </a:r>
          </a:p>
        </p:txBody>
      </p:sp>
      <p:sp>
        <p:nvSpPr>
          <p:cNvPr id="6" name="Oval 5"/>
          <p:cNvSpPr/>
          <p:nvPr/>
        </p:nvSpPr>
        <p:spPr>
          <a:xfrm>
            <a:off x="9696400" y="4941168"/>
            <a:ext cx="1368152" cy="1328148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911424" y="1556792"/>
            <a:ext cx="0" cy="864096"/>
          </a:xfrm>
          <a:prstGeom prst="line">
            <a:avLst/>
          </a:prstGeom>
          <a:ln w="38100">
            <a:solidFill>
              <a:schemeClr val="bg1"/>
            </a:solidFill>
          </a:ln>
          <a:effectLst>
            <a:glow rad="228600">
              <a:srgbClr val="FF3399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911424" y="1556792"/>
            <a:ext cx="899232" cy="0"/>
          </a:xfrm>
          <a:prstGeom prst="line">
            <a:avLst/>
          </a:prstGeom>
          <a:ln w="38100">
            <a:solidFill>
              <a:schemeClr val="bg1"/>
            </a:solidFill>
          </a:ln>
          <a:effectLst>
            <a:glow rad="228600">
              <a:srgbClr val="FF3399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Out-of-the-Box Marketing Tips for Small Businesses - Creately Blo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9650" y="4586653"/>
            <a:ext cx="2766049" cy="1943971"/>
          </a:xfrm>
          <a:prstGeom prst="rect">
            <a:avLst/>
          </a:prstGeom>
          <a:noFill/>
          <a:ln w="76200">
            <a:solidFill>
              <a:schemeClr val="bg1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4594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A2865380-5FCC-45A6-9DA9-A2F4C836F23C}"/>
              </a:ext>
            </a:extLst>
          </p:cNvPr>
          <p:cNvSpPr txBox="1"/>
          <p:nvPr/>
        </p:nvSpPr>
        <p:spPr>
          <a:xfrm>
            <a:off x="3647728" y="404664"/>
            <a:ext cx="5112568" cy="995422"/>
          </a:xfrm>
          <a:prstGeom prst="roundRect">
            <a:avLst>
              <a:gd name="adj" fmla="val 50000"/>
            </a:avLst>
          </a:prstGeom>
          <a:noFill/>
          <a:ln>
            <a:solidFill>
              <a:srgbClr val="CC339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n w="19050">
                  <a:solidFill>
                    <a:srgbClr val="CC9900"/>
                  </a:solidFill>
                  <a:prstDash val="solid"/>
                </a:ln>
                <a:solidFill>
                  <a:schemeClr val="bg1"/>
                </a:solidFill>
                <a:latin typeface="Product Sans Black" panose="020B0A03030502040203" pitchFamily="34" charset="0"/>
              </a:rPr>
              <a:t>Real time usage</a:t>
            </a:r>
          </a:p>
        </p:txBody>
      </p:sp>
      <p:sp>
        <p:nvSpPr>
          <p:cNvPr id="3" name="Rectangle 2"/>
          <p:cNvSpPr/>
          <p:nvPr/>
        </p:nvSpPr>
        <p:spPr>
          <a:xfrm>
            <a:off x="3191657" y="3513709"/>
            <a:ext cx="6840760" cy="1077218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Product Sans Medium" panose="020B0503030502040203" pitchFamily="34" charset="0"/>
              </a:rPr>
              <a:t>To find various required    information with accuracy</a:t>
            </a:r>
          </a:p>
        </p:txBody>
      </p:sp>
      <p:sp>
        <p:nvSpPr>
          <p:cNvPr id="4" name="AutoShape 2" descr="Ask DISHA - Posts | Facebook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2468" y="4306363"/>
            <a:ext cx="2088232" cy="2160240"/>
          </a:xfrm>
          <a:prstGeom prst="ellipse">
            <a:avLst/>
          </a:prstGeom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6" name="TextBox 5"/>
          <p:cNvSpPr txBox="1"/>
          <p:nvPr/>
        </p:nvSpPr>
        <p:spPr>
          <a:xfrm>
            <a:off x="2207568" y="2446234"/>
            <a:ext cx="2736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FF00"/>
                </a:solidFill>
                <a:latin typeface="Product Sans Medium" panose="020B0503030502040203" pitchFamily="34" charset="0"/>
              </a:rPr>
              <a:t>Websites</a:t>
            </a:r>
          </a:p>
        </p:txBody>
      </p:sp>
      <p:pic>
        <p:nvPicPr>
          <p:cNvPr id="7" name="Google Shape;300;p43">
            <a:extLst>
              <a:ext uri="{FF2B5EF4-FFF2-40B4-BE49-F238E27FC236}">
                <a16:creationId xmlns:a16="http://schemas.microsoft.com/office/drawing/2014/main" xmlns="" id="{D28D859B-6D24-4364-9621-5BFCDC2EEF6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955862">
            <a:off x="909606" y="5413945"/>
            <a:ext cx="1011747" cy="782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210;p36">
            <a:extLst>
              <a:ext uri="{FF2B5EF4-FFF2-40B4-BE49-F238E27FC236}">
                <a16:creationId xmlns:a16="http://schemas.microsoft.com/office/drawing/2014/main" xmlns="" id="{B4E83BC8-F12B-4D81-9CEB-88EA2B95039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44574">
            <a:off x="10073754" y="1453502"/>
            <a:ext cx="885661" cy="8842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767138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5.0.5"/>
  <p:tag name="AS_OS" val="Microsoft Windows NT 10.0.17763.0"/>
  <p:tag name="AS_RELEASE_DATE" val="2021.06.14"/>
  <p:tag name="AS_TITLE" val="Aspose.Slides for .NET Standard 2.0"/>
  <p:tag name="AS_VERSION" val="21.6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 pitchFamily="34" charset="0"/>
        <a:cs typeface="Arial" pitchFamily="34" charset="0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 pitchFamily="34" charset="0"/>
        <a:cs typeface="Arial" pitchFamily="34" charset="0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Arial" pitchFamily="34" charset="0"/>
        <a:cs typeface="Arial" pitchFamily="34" charset="0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Arial" pitchFamily="34" charset="0"/>
        <a:cs typeface="Arial" pitchFamily="34" charset="0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3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Arial" pitchFamily="34" charset="0"/>
        <a:cs typeface="Arial" pitchFamily="34" charset="0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Arial" pitchFamily="34" charset="0"/>
        <a:cs typeface="Arial" pitchFamily="34" charset="0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4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 pitchFamily="34" charset="0"/>
        <a:cs typeface="Arial" pitchFamily="34" charset="0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 pitchFamily="34" charset="0"/>
        <a:cs typeface="Arial" pitchFamily="34" charset="0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C16810F8589DE4292022DB4D63D287D" ma:contentTypeVersion="4" ma:contentTypeDescription="Create a new document." ma:contentTypeScope="" ma:versionID="0cd2d9f93d4beb4e41063cbd1e9f9ddc">
  <xsd:schema xmlns:xsd="http://www.w3.org/2001/XMLSchema" xmlns:xs="http://www.w3.org/2001/XMLSchema" xmlns:p="http://schemas.microsoft.com/office/2006/metadata/properties" xmlns:ns2="799f034b-6c31-4925-abf0-e8d16d298203" targetNamespace="http://schemas.microsoft.com/office/2006/metadata/properties" ma:root="true" ma:fieldsID="6f6f1037721dc5c648a260a38c9acbd6" ns2:_="">
    <xsd:import namespace="799f034b-6c31-4925-abf0-e8d16d29820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9f034b-6c31-4925-abf0-e8d16d2982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9935D29-A414-4261-872B-470BE04A013B}"/>
</file>

<file path=customXml/itemProps2.xml><?xml version="1.0" encoding="utf-8"?>
<ds:datastoreItem xmlns:ds="http://schemas.openxmlformats.org/officeDocument/2006/customXml" ds:itemID="{CAA735A0-2A8D-4461-9E08-0536FDE06405}"/>
</file>

<file path=customXml/itemProps3.xml><?xml version="1.0" encoding="utf-8"?>
<ds:datastoreItem xmlns:ds="http://schemas.openxmlformats.org/officeDocument/2006/customXml" ds:itemID="{1EEF6598-7830-4EF2-8DCF-795B8BD7C67F}"/>
</file>

<file path=docProps/app.xml><?xml version="1.0" encoding="utf-8"?>
<Properties xmlns="http://schemas.openxmlformats.org/officeDocument/2006/extended-properties" xmlns:vt="http://schemas.openxmlformats.org/officeDocument/2006/docPropsVTypes">
  <TotalTime>2119</TotalTime>
  <Words>295</Words>
  <Application>Microsoft Office PowerPoint</Application>
  <PresentationFormat>Widescreen</PresentationFormat>
  <Paragraphs>58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12</vt:i4>
      </vt:variant>
    </vt:vector>
  </HeadingPairs>
  <TitlesOfParts>
    <vt:vector size="27" baseType="lpstr">
      <vt:lpstr>Trebuchet MS</vt:lpstr>
      <vt:lpstr>Arial</vt:lpstr>
      <vt:lpstr>Tw Cen MT</vt:lpstr>
      <vt:lpstr>Wingdings</vt:lpstr>
      <vt:lpstr>Product Sans Black</vt:lpstr>
      <vt:lpstr>宋体</vt:lpstr>
      <vt:lpstr>Calibri Light</vt:lpstr>
      <vt:lpstr>Bahnschrift SemiBold</vt:lpstr>
      <vt:lpstr>Garamond</vt:lpstr>
      <vt:lpstr>Calibri</vt:lpstr>
      <vt:lpstr>Product Sans Medium</vt:lpstr>
      <vt:lpstr>Office Theme</vt:lpstr>
      <vt:lpstr>Circuit</vt:lpstr>
      <vt:lpstr>Organic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Vishesh Tripathi</dc:creator>
  <cp:lastModifiedBy>20BAI10171</cp:lastModifiedBy>
  <cp:revision>77</cp:revision>
  <cp:lastPrinted>2021-08-12T13:29:38Z</cp:lastPrinted>
  <dcterms:created xsi:type="dcterms:W3CDTF">2021-08-12T13:29:38Z</dcterms:created>
  <dcterms:modified xsi:type="dcterms:W3CDTF">2021-10-05T08:13:22Z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0x0101005C16810F8589DE4292022DB4D63D287D</vt:lpwstr>
  </property>
</Properties>
</file>

<file path=docProps/thumbnail.jpeg>
</file>